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4ADE-5B29-4E1B-B127-00A37019FED4}" type="datetimeFigureOut">
              <a:rPr lang="sk-SK" smtClean="0"/>
              <a:pPr/>
              <a:t>29.5.2013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F4B13-55B2-46CE-BE82-77AD099A1AC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yEDaYF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" y="0"/>
            <a:ext cx="914005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/>
          <a:lstStyle/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Sociálne siete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/>
          <a:lstStyle/>
          <a:p>
            <a:endParaRPr lang="sk-SK" dirty="0" smtClean="0">
              <a:latin typeface="Algerian" pitchFamily="82" charset="0"/>
            </a:endParaRPr>
          </a:p>
          <a:p>
            <a:r>
              <a:rPr lang="sk-SK" dirty="0" smtClean="0">
                <a:latin typeface="Algerian" pitchFamily="82" charset="0"/>
              </a:rPr>
              <a:t>Petra </a:t>
            </a:r>
            <a:r>
              <a:rPr lang="sk-SK" dirty="0" err="1" smtClean="0">
                <a:latin typeface="Algerian" pitchFamily="82" charset="0"/>
              </a:rPr>
              <a:t>Húsková</a:t>
            </a:r>
            <a:endParaRPr lang="sk-SK" dirty="0">
              <a:latin typeface="Algerian" pitchFamily="82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Facebook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k-SK" dirty="0" err="1" smtClean="0">
                <a:latin typeface="Agency FB" pitchFamily="34" charset="0"/>
              </a:rPr>
              <a:t>Facebook</a:t>
            </a:r>
            <a:r>
              <a:rPr lang="sk-SK" dirty="0" smtClean="0">
                <a:latin typeface="Agency FB" pitchFamily="34" charset="0"/>
              </a:rPr>
              <a:t> je rozsiahly </a:t>
            </a:r>
            <a:r>
              <a:rPr lang="sk-SK" dirty="0" err="1" smtClean="0">
                <a:latin typeface="Agency FB" pitchFamily="34" charset="0"/>
              </a:rPr>
              <a:t>komunitný</a:t>
            </a:r>
            <a:r>
              <a:rPr lang="sk-SK" dirty="0" smtClean="0">
                <a:latin typeface="Agency FB" pitchFamily="34" charset="0"/>
              </a:rPr>
              <a:t> webový systém, ktorý založil </a:t>
            </a:r>
            <a:r>
              <a:rPr lang="sk-SK" b="1" dirty="0" smtClean="0">
                <a:latin typeface="Agency FB" pitchFamily="34" charset="0"/>
              </a:rPr>
              <a:t>4. februára 2004</a:t>
            </a:r>
            <a:r>
              <a:rPr lang="sk-SK" dirty="0" smtClean="0">
                <a:latin typeface="Agency FB" pitchFamily="34" charset="0"/>
              </a:rPr>
              <a:t> </a:t>
            </a:r>
            <a:r>
              <a:rPr lang="sk-SK" b="1" dirty="0" err="1" smtClean="0">
                <a:latin typeface="Agency FB" pitchFamily="34" charset="0"/>
              </a:rPr>
              <a:t>Mark</a:t>
            </a:r>
            <a:r>
              <a:rPr lang="sk-SK" b="1" dirty="0" smtClean="0">
                <a:latin typeface="Agency FB" pitchFamily="34" charset="0"/>
              </a:rPr>
              <a:t> </a:t>
            </a:r>
            <a:r>
              <a:rPr lang="sk-SK" b="1" dirty="0" err="1" smtClean="0">
                <a:latin typeface="Agency FB" pitchFamily="34" charset="0"/>
              </a:rPr>
              <a:t>Zuckerberg</a:t>
            </a:r>
            <a:r>
              <a:rPr lang="sk-SK" dirty="0" smtClean="0">
                <a:latin typeface="Agency FB" pitchFamily="34" charset="0"/>
              </a:rPr>
              <a:t> počas štúdia na </a:t>
            </a:r>
            <a:r>
              <a:rPr lang="sk-SK" dirty="0" err="1" smtClean="0">
                <a:latin typeface="Agency FB" pitchFamily="34" charset="0"/>
              </a:rPr>
              <a:t>Harvardovej</a:t>
            </a:r>
            <a:r>
              <a:rPr lang="sk-SK" dirty="0" smtClean="0">
                <a:latin typeface="Agency FB" pitchFamily="34" charset="0"/>
              </a:rPr>
              <a:t> univerzite. Spoluzakladateľmi systému boli </a:t>
            </a:r>
            <a:r>
              <a:rPr lang="sk-SK" dirty="0" err="1" smtClean="0">
                <a:latin typeface="Agency FB" pitchFamily="34" charset="0"/>
              </a:rPr>
              <a:t>Chris</a:t>
            </a:r>
            <a:r>
              <a:rPr lang="sk-SK" dirty="0" smtClean="0">
                <a:latin typeface="Agency FB" pitchFamily="34" charset="0"/>
              </a:rPr>
              <a:t> </a:t>
            </a:r>
            <a:r>
              <a:rPr lang="sk-SK" dirty="0" err="1" smtClean="0">
                <a:latin typeface="Agency FB" pitchFamily="34" charset="0"/>
              </a:rPr>
              <a:t>Hughes</a:t>
            </a:r>
            <a:r>
              <a:rPr lang="sk-SK" dirty="0" smtClean="0">
                <a:latin typeface="Agency FB" pitchFamily="34" charset="0"/>
              </a:rPr>
              <a:t>, </a:t>
            </a:r>
            <a:r>
              <a:rPr lang="sk-SK" dirty="0" err="1" smtClean="0">
                <a:latin typeface="Agency FB" pitchFamily="34" charset="0"/>
              </a:rPr>
              <a:t>Dustin</a:t>
            </a:r>
            <a:r>
              <a:rPr lang="sk-SK" dirty="0" smtClean="0">
                <a:latin typeface="Agency FB" pitchFamily="34" charset="0"/>
              </a:rPr>
              <a:t> </a:t>
            </a:r>
            <a:r>
              <a:rPr lang="sk-SK" dirty="0" err="1" smtClean="0">
                <a:latin typeface="Agency FB" pitchFamily="34" charset="0"/>
              </a:rPr>
              <a:t>Moskovitz</a:t>
            </a:r>
            <a:r>
              <a:rPr lang="sk-SK" dirty="0" smtClean="0">
                <a:latin typeface="Agency FB" pitchFamily="34" charset="0"/>
              </a:rPr>
              <a:t> a </a:t>
            </a:r>
            <a:r>
              <a:rPr lang="sk-SK" dirty="0" err="1" smtClean="0">
                <a:latin typeface="Agency FB" pitchFamily="34" charset="0"/>
              </a:rPr>
              <a:t>Eduardo</a:t>
            </a:r>
            <a:r>
              <a:rPr lang="sk-SK" dirty="0" smtClean="0">
                <a:latin typeface="Agency FB" pitchFamily="34" charset="0"/>
              </a:rPr>
              <a:t> </a:t>
            </a:r>
            <a:r>
              <a:rPr lang="sk-SK" dirty="0" err="1" smtClean="0">
                <a:latin typeface="Agency FB" pitchFamily="34" charset="0"/>
              </a:rPr>
              <a:t>Saverin</a:t>
            </a:r>
            <a:r>
              <a:rPr lang="sk-SK" dirty="0" smtClean="0">
                <a:latin typeface="Agency FB" pitchFamily="34" charset="0"/>
              </a:rPr>
              <a:t>.</a:t>
            </a:r>
            <a:endParaRPr lang="sk-SK" dirty="0">
              <a:latin typeface="Agency FB" pitchFamily="34" charset="0"/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876"/>
            <a:ext cx="4357686" cy="3286124"/>
          </a:xfrm>
        </p:spPr>
      </p:pic>
      <p:pic>
        <p:nvPicPr>
          <p:cNvPr id="5" name="Obrázok 4" descr="mark-zuckerberg-facebook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523"/>
            <a:ext cx="4786314" cy="3584999"/>
          </a:xfrm>
          <a:prstGeom prst="rect">
            <a:avLst/>
          </a:prstGeom>
        </p:spPr>
      </p:pic>
      <p:pic>
        <p:nvPicPr>
          <p:cNvPr id="6" name="Obrázok 5" descr="mark-zuckerberg-harcard-d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57686" cy="3571876"/>
          </a:xfrm>
          <a:prstGeom prst="rect">
            <a:avLst/>
          </a:prstGeom>
        </p:spPr>
      </p:pic>
      <p:pic>
        <p:nvPicPr>
          <p:cNvPr id="7" name="Obrázok 6" descr="Mark-Zuckerberg-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5" y="3571876"/>
            <a:ext cx="4786315" cy="3286124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err="1" smtClean="0">
                <a:latin typeface="Agency FB" pitchFamily="34" charset="0"/>
              </a:rPr>
              <a:t>Facebook</a:t>
            </a:r>
            <a:r>
              <a:rPr lang="sk-SK" dirty="0" smtClean="0">
                <a:latin typeface="Agency FB" pitchFamily="34" charset="0"/>
              </a:rPr>
              <a:t> pôvodne slúžil len študentom </a:t>
            </a:r>
            <a:r>
              <a:rPr lang="sk-SK" dirty="0" err="1" smtClean="0">
                <a:latin typeface="Agency FB" pitchFamily="34" charset="0"/>
              </a:rPr>
              <a:t>Harvardovej</a:t>
            </a:r>
            <a:r>
              <a:rPr lang="sk-SK" dirty="0" smtClean="0">
                <a:latin typeface="Agency FB" pitchFamily="34" charset="0"/>
              </a:rPr>
              <a:t> univerzity.</a:t>
            </a:r>
          </a:p>
          <a:p>
            <a:pPr>
              <a:buFont typeface="Wingdings" pitchFamily="2" charset="2"/>
              <a:buChar char="Ø"/>
            </a:pPr>
            <a:r>
              <a:rPr lang="sk-SK" dirty="0" err="1" smtClean="0">
                <a:latin typeface="Agency FB" pitchFamily="34" charset="0"/>
              </a:rPr>
              <a:t>Zuckerberg</a:t>
            </a:r>
            <a:r>
              <a:rPr lang="sk-SK" dirty="0" smtClean="0">
                <a:latin typeface="Agency FB" pitchFamily="34" charset="0"/>
              </a:rPr>
              <a:t> ho spustil zo svojej internátnej izby.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Naprogramovanie mu údajne trvalo menej ako dva týždne.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Za taký istý čas ho začala využívať polovica školy, preto ho rozšíril na americké univerzity </a:t>
            </a:r>
            <a:r>
              <a:rPr lang="sk-SK" dirty="0" err="1" smtClean="0">
                <a:latin typeface="Agency FB" pitchFamily="34" charset="0"/>
              </a:rPr>
              <a:t>Yale</a:t>
            </a:r>
            <a:r>
              <a:rPr lang="sk-SK" dirty="0" smtClean="0">
                <a:latin typeface="Agency FB" pitchFamily="34" charset="0"/>
              </a:rPr>
              <a:t> a </a:t>
            </a:r>
            <a:r>
              <a:rPr lang="sk-SK" dirty="0" err="1" smtClean="0">
                <a:latin typeface="Agency FB" pitchFamily="34" charset="0"/>
              </a:rPr>
              <a:t>Stanford</a:t>
            </a:r>
            <a:endParaRPr lang="sk-SK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 Neskôr bol prístup otvorený pre všetkých používateľov s univerzitnou e-mailovou adresou (.</a:t>
            </a:r>
            <a:r>
              <a:rPr lang="sk-SK" dirty="0" err="1" smtClean="0">
                <a:latin typeface="Agency FB" pitchFamily="34" charset="0"/>
              </a:rPr>
              <a:t>edu</a:t>
            </a:r>
            <a:r>
              <a:rPr lang="sk-SK" dirty="0" smtClean="0">
                <a:latin typeface="Agency FB" pitchFamily="34" charset="0"/>
              </a:rPr>
              <a:t>, .</a:t>
            </a:r>
            <a:r>
              <a:rPr lang="sk-SK" dirty="0" err="1" smtClean="0">
                <a:latin typeface="Agency FB" pitchFamily="34" charset="0"/>
              </a:rPr>
              <a:t>ac.uk</a:t>
            </a:r>
            <a:r>
              <a:rPr lang="sk-SK" dirty="0" smtClean="0">
                <a:latin typeface="Agency FB" pitchFamily="34" charset="0"/>
              </a:rPr>
              <a:t>,...)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gency FB" pitchFamily="34" charset="0"/>
              </a:rPr>
              <a:t>Február 2006 </a:t>
            </a:r>
            <a:r>
              <a:rPr lang="sk-SK" dirty="0" smtClean="0">
                <a:latin typeface="Agency FB" pitchFamily="34" charset="0"/>
              </a:rPr>
              <a:t>- sa začali do systému pripájať</a:t>
            </a:r>
            <a:r>
              <a:rPr lang="sk-SK" b="1" dirty="0" smtClean="0">
                <a:latin typeface="Agency FB" pitchFamily="34" charset="0"/>
              </a:rPr>
              <a:t> </a:t>
            </a:r>
            <a:r>
              <a:rPr lang="sk-SK" dirty="0" smtClean="0">
                <a:latin typeface="Agency FB" pitchFamily="34" charset="0"/>
              </a:rPr>
              <a:t>niektoré veľké spoločnosti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gency FB" pitchFamily="34" charset="0"/>
              </a:rPr>
              <a:t>August 2006</a:t>
            </a:r>
            <a:r>
              <a:rPr lang="sk-SK" dirty="0" smtClean="0">
                <a:latin typeface="Agency FB" pitchFamily="34" charset="0"/>
              </a:rPr>
              <a:t> - sa môže pripojiť ktokoľvek starší ako 13 rokov</a:t>
            </a:r>
          </a:p>
          <a:p>
            <a:pPr>
              <a:buFont typeface="Wingdings" pitchFamily="2" charset="2"/>
              <a:buChar char="Ø"/>
            </a:pPr>
            <a:endParaRPr lang="sk-SK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Facebook-2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8999"/>
            <a:ext cx="4714876" cy="3429001"/>
          </a:xfrm>
        </p:spPr>
      </p:pic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876" cy="3429000"/>
          </a:xfrm>
          <a:prstGeom prst="rect">
            <a:avLst/>
          </a:prstGeom>
        </p:spPr>
      </p:pic>
      <p:pic>
        <p:nvPicPr>
          <p:cNvPr id="6" name="Obrázok 5" descr="old-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4500562" cy="3500438"/>
          </a:xfrm>
          <a:prstGeom prst="rect">
            <a:avLst/>
          </a:prstGeom>
        </p:spPr>
      </p:pic>
      <p:pic>
        <p:nvPicPr>
          <p:cNvPr id="7" name="Obrázok 6" descr="old-facebook-ta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00438"/>
            <a:ext cx="4500562" cy="3393977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V Súčasnosti najpoužívanejšia sociálna sieť po celom svete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V dnešnej dobe slúži </a:t>
            </a:r>
            <a:r>
              <a:rPr lang="sk-SK" sz="2800" dirty="0" err="1" smtClean="0">
                <a:latin typeface="Agency FB" pitchFamily="34" charset="0"/>
              </a:rPr>
              <a:t>Facebook</a:t>
            </a:r>
            <a:r>
              <a:rPr lang="sk-SK" sz="2800" dirty="0" smtClean="0">
                <a:latin typeface="Agency FB" pitchFamily="34" charset="0"/>
              </a:rPr>
              <a:t> najmä na komunikáciu, nadväzovanie priateľstiev a zdieľanie fotografií a videí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V súčasnosti má </a:t>
            </a:r>
            <a:r>
              <a:rPr lang="sk-SK" sz="2800" dirty="0" err="1" smtClean="0">
                <a:latin typeface="Agency FB" pitchFamily="34" charset="0"/>
              </a:rPr>
              <a:t>Facebook</a:t>
            </a:r>
            <a:r>
              <a:rPr lang="sk-SK" sz="2800" dirty="0" smtClean="0">
                <a:latin typeface="Agency FB" pitchFamily="34" charset="0"/>
              </a:rPr>
              <a:t> vyše 600 miliónov členov a je dostupný skoro na celom svete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err="1" smtClean="0">
                <a:latin typeface="Agency FB" pitchFamily="34" charset="0"/>
              </a:rPr>
              <a:t>Facebook</a:t>
            </a:r>
            <a:r>
              <a:rPr lang="sk-SK" sz="2800" dirty="0" smtClean="0">
                <a:latin typeface="Agency FB" pitchFamily="34" charset="0"/>
              </a:rPr>
              <a:t> momentálne zamestnáva viac ako 1000 zamestnancov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a jeho aktuálna trhová cena sa pohybuje tesne nad </a:t>
            </a:r>
            <a:r>
              <a:rPr lang="sk-SK" sz="2800" b="1" dirty="0" smtClean="0">
                <a:latin typeface="Agency FB" pitchFamily="34" charset="0"/>
              </a:rPr>
              <a:t>50 miliárd dolárov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err="1" smtClean="0">
                <a:latin typeface="Agency FB" pitchFamily="34" charset="0"/>
              </a:rPr>
              <a:t>Mark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Zuckerberg</a:t>
            </a:r>
            <a:r>
              <a:rPr lang="sk-SK" sz="2800" dirty="0" smtClean="0">
                <a:latin typeface="Agency FB" pitchFamily="34" charset="0"/>
              </a:rPr>
              <a:t> ho údajne plánuje dať na burzu za 100 miliárd dolárov</a:t>
            </a:r>
          </a:p>
          <a:p>
            <a:pPr>
              <a:buFont typeface="Wingdings" pitchFamily="2" charset="2"/>
              <a:buChar char="Ø"/>
            </a:pPr>
            <a:endParaRPr lang="sk-SK" sz="28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NewFacebookTimeline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13" y="-142900"/>
            <a:ext cx="9188713" cy="7000900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Riziká </a:t>
            </a: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Facebooku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endParaRPr lang="sk-SK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Možnosť straty súkromia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Nebezpečenstvo zneužitia osobných údajov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Zabijak času (hlavne v maturitnom období </a:t>
            </a:r>
            <a:r>
              <a:rPr lang="sk-SK" dirty="0" smtClean="0">
                <a:latin typeface="Agency FB" pitchFamily="34" charset="0"/>
                <a:sym typeface="Wingdings" pitchFamily="2" charset="2"/>
              </a:rPr>
              <a:t> )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  <a:sym typeface="Wingdings" pitchFamily="2" charset="2"/>
              </a:rPr>
              <a:t>Možná závislosť a strata skutočných priateľov</a:t>
            </a:r>
            <a:endParaRPr lang="sk-SK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4F0QEf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643438" cy="3929066"/>
          </a:xfrm>
        </p:spPr>
      </p:pic>
      <p:pic>
        <p:nvPicPr>
          <p:cNvPr id="5" name="Obrázok 4" descr="1.jpg"/>
          <p:cNvPicPr>
            <a:picLocks noChangeAspect="1"/>
          </p:cNvPicPr>
          <p:nvPr/>
        </p:nvPicPr>
        <p:blipFill>
          <a:blip r:embed="rId3"/>
          <a:srcRect l="3368" t="6939" r="4566" b="8271"/>
          <a:stretch>
            <a:fillRect/>
          </a:stretch>
        </p:blipFill>
        <p:spPr>
          <a:xfrm>
            <a:off x="0" y="3929042"/>
            <a:ext cx="5857916" cy="2928958"/>
          </a:xfrm>
          <a:prstGeom prst="rect">
            <a:avLst/>
          </a:prstGeom>
        </p:spPr>
      </p:pic>
      <p:pic>
        <p:nvPicPr>
          <p:cNvPr id="6" name="Obrázok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929066"/>
            <a:ext cx="3286116" cy="2928934"/>
          </a:xfrm>
          <a:prstGeom prst="rect">
            <a:avLst/>
          </a:prstGeom>
        </p:spPr>
      </p:pic>
      <p:pic>
        <p:nvPicPr>
          <p:cNvPr id="7" name="Obrázok 6" descr="109_facecrook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3929066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ĎAKUJEM ZA POZORNOSŤ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sym typeface="Wingdings" pitchFamily="2" charset="2"/>
              </a:rPr>
              <a:t>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Obsah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hlinkClick r:id="rId2" action="ppaction://hlinksldjump"/>
              </a:rPr>
              <a:t>ICQ</a:t>
            </a: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hlinkClick r:id="rId3" action="ppaction://hlinksldjump"/>
              </a:rPr>
              <a:t>Skype</a:t>
            </a: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hlinkClick r:id="rId4" action="ppaction://hlinksldjump"/>
              </a:rPr>
              <a:t>Twitter</a:t>
            </a: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endParaRPr lang="sk-SK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hlinkClick r:id="rId5" action="ppaction://hlinksldjump"/>
              </a:rPr>
              <a:t>Facebook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nter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344909"/>
          </a:xfrm>
        </p:spPr>
      </p:pic>
      <p:pic>
        <p:nvPicPr>
          <p:cNvPr id="5" name="Obrázok 4" descr="Facebook-likes-Twitter-Followers-Youtube-Vie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46"/>
            <a:ext cx="4572000" cy="3524253"/>
          </a:xfrm>
          <a:prstGeom prst="rect">
            <a:avLst/>
          </a:prstGeom>
        </p:spPr>
      </p:pic>
      <p:pic>
        <p:nvPicPr>
          <p:cNvPr id="6" name="Obrázok 5" descr="13077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362325"/>
          </a:xfrm>
          <a:prstGeom prst="rect">
            <a:avLst/>
          </a:prstGeom>
        </p:spPr>
      </p:pic>
      <p:pic>
        <p:nvPicPr>
          <p:cNvPr id="7" name="Obrázok 6" descr="facebo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57562"/>
            <a:ext cx="4572000" cy="3500438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ICQ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>
                <a:latin typeface="Agency FB" pitchFamily="34" charset="0"/>
              </a:rPr>
              <a:t>ICQ je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komunikačný program </a:t>
            </a:r>
            <a:r>
              <a:rPr lang="sk-SK" dirty="0">
                <a:latin typeface="Agency FB" pitchFamily="34" charset="0"/>
              </a:rPr>
              <a:t>a protokol </a:t>
            </a:r>
            <a:r>
              <a:rPr lang="sk-SK" dirty="0" err="1" smtClean="0">
                <a:latin typeface="Agency FB" pitchFamily="34" charset="0"/>
              </a:rPr>
              <a:t>peer-to-peer</a:t>
            </a:r>
            <a:endParaRPr lang="sk-SK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dirty="0">
                <a:latin typeface="Agency FB" pitchFamily="34" charset="0"/>
              </a:rPr>
              <a:t>B</a:t>
            </a:r>
            <a:r>
              <a:rPr lang="sk-SK" dirty="0" smtClean="0">
                <a:latin typeface="Agency FB" pitchFamily="34" charset="0"/>
              </a:rPr>
              <a:t>ol </a:t>
            </a:r>
            <a:r>
              <a:rPr lang="sk-SK" dirty="0">
                <a:latin typeface="Agency FB" pitchFamily="34" charset="0"/>
              </a:rPr>
              <a:t>vytvorený štyrmi izraelskými študentmi </a:t>
            </a:r>
            <a:r>
              <a:rPr lang="sk-SK" dirty="0" err="1" smtClean="0">
                <a:latin typeface="Agency FB" pitchFamily="34" charset="0"/>
              </a:rPr>
              <a:t>Jair</a:t>
            </a:r>
            <a:r>
              <a:rPr lang="sk-SK" dirty="0" smtClean="0">
                <a:latin typeface="Agency FB" pitchFamily="34" charset="0"/>
              </a:rPr>
              <a:t> </a:t>
            </a:r>
            <a:r>
              <a:rPr lang="sk-SK" dirty="0" err="1">
                <a:latin typeface="Agency FB" pitchFamily="34" charset="0"/>
              </a:rPr>
              <a:t>Goldfinger</a:t>
            </a:r>
            <a:r>
              <a:rPr lang="sk-SK" dirty="0">
                <a:latin typeface="Agency FB" pitchFamily="34" charset="0"/>
              </a:rPr>
              <a:t>, </a:t>
            </a:r>
            <a:r>
              <a:rPr lang="sk-SK" dirty="0" err="1">
                <a:latin typeface="Agency FB" pitchFamily="34" charset="0"/>
              </a:rPr>
              <a:t>Arik</a:t>
            </a:r>
            <a:r>
              <a:rPr lang="sk-SK" dirty="0">
                <a:latin typeface="Agency FB" pitchFamily="34" charset="0"/>
              </a:rPr>
              <a:t> </a:t>
            </a:r>
            <a:r>
              <a:rPr lang="sk-SK" dirty="0" err="1">
                <a:latin typeface="Agency FB" pitchFamily="34" charset="0"/>
              </a:rPr>
              <a:t>Vardi</a:t>
            </a:r>
            <a:r>
              <a:rPr lang="sk-SK" dirty="0">
                <a:latin typeface="Agency FB" pitchFamily="34" charset="0"/>
              </a:rPr>
              <a:t>, </a:t>
            </a:r>
            <a:r>
              <a:rPr lang="sk-SK" dirty="0" err="1">
                <a:latin typeface="Agency FB" pitchFamily="34" charset="0"/>
              </a:rPr>
              <a:t>Sefi</a:t>
            </a:r>
            <a:r>
              <a:rPr lang="sk-SK" dirty="0">
                <a:latin typeface="Agency FB" pitchFamily="34" charset="0"/>
              </a:rPr>
              <a:t> </a:t>
            </a:r>
            <a:r>
              <a:rPr lang="sk-SK" dirty="0" err="1">
                <a:latin typeface="Agency FB" pitchFamily="34" charset="0"/>
              </a:rPr>
              <a:t>Vigister</a:t>
            </a:r>
            <a:r>
              <a:rPr lang="sk-SK" dirty="0">
                <a:latin typeface="Agency FB" pitchFamily="34" charset="0"/>
              </a:rPr>
              <a:t> a </a:t>
            </a:r>
            <a:r>
              <a:rPr lang="sk-SK" dirty="0" err="1">
                <a:latin typeface="Agency FB" pitchFamily="34" charset="0"/>
              </a:rPr>
              <a:t>Amnon</a:t>
            </a:r>
            <a:r>
              <a:rPr lang="sk-SK" dirty="0">
                <a:latin typeface="Agency FB" pitchFamily="34" charset="0"/>
              </a:rPr>
              <a:t> </a:t>
            </a:r>
            <a:r>
              <a:rPr lang="sk-SK" dirty="0" err="1" smtClean="0">
                <a:latin typeface="Agency FB" pitchFamily="34" charset="0"/>
              </a:rPr>
              <a:t>Amir</a:t>
            </a:r>
            <a:r>
              <a:rPr lang="sk-SK" dirty="0" smtClean="0">
                <a:latin typeface="Agency FB" pitchFamily="34" charset="0"/>
              </a:rPr>
              <a:t> (1996)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gency FB" pitchFamily="34" charset="0"/>
              </a:rPr>
              <a:t>Júl 1996 </a:t>
            </a:r>
            <a:r>
              <a:rPr lang="sk-SK" dirty="0" smtClean="0">
                <a:latin typeface="Agency FB" pitchFamily="34" charset="0"/>
              </a:rPr>
              <a:t>-  </a:t>
            </a:r>
            <a:r>
              <a:rPr lang="sk-SK" dirty="0">
                <a:latin typeface="Agency FB" pitchFamily="34" charset="0"/>
              </a:rPr>
              <a:t>založili firmu </a:t>
            </a:r>
            <a:r>
              <a:rPr lang="sk-SK" dirty="0" err="1">
                <a:latin typeface="Agency FB" pitchFamily="34" charset="0"/>
              </a:rPr>
              <a:t>Mirabilis</a:t>
            </a:r>
            <a:r>
              <a:rPr lang="sk-SK" dirty="0">
                <a:latin typeface="Agency FB" pitchFamily="34" charset="0"/>
              </a:rPr>
              <a:t> </a:t>
            </a:r>
            <a:r>
              <a:rPr lang="sk-SK" dirty="0" err="1">
                <a:latin typeface="Agency FB" pitchFamily="34" charset="0"/>
              </a:rPr>
              <a:t>Ltd</a:t>
            </a:r>
            <a:r>
              <a:rPr lang="sk-SK" dirty="0">
                <a:latin typeface="Agency FB" pitchFamily="34" charset="0"/>
              </a:rPr>
              <a:t> s úmyslom zmeniť smerovanie internetovej </a:t>
            </a:r>
            <a:r>
              <a:rPr lang="sk-SK" dirty="0" smtClean="0">
                <a:latin typeface="Agency FB" pitchFamily="34" charset="0"/>
              </a:rPr>
              <a:t>komunikácie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gency FB" pitchFamily="34" charset="0"/>
              </a:rPr>
              <a:t>November 1996</a:t>
            </a:r>
            <a:r>
              <a:rPr lang="sk-SK" dirty="0" smtClean="0">
                <a:latin typeface="Agency FB" pitchFamily="34" charset="0"/>
              </a:rPr>
              <a:t> - uviedli </a:t>
            </a:r>
            <a:r>
              <a:rPr lang="sk-SK" dirty="0">
                <a:latin typeface="Agency FB" pitchFamily="34" charset="0"/>
              </a:rPr>
              <a:t>prvú verziu audiovizuálneho freeware softvéru pre komunikáciu v reálnom čase pod názvom </a:t>
            </a:r>
            <a:r>
              <a:rPr lang="sk-SK" dirty="0" smtClean="0">
                <a:latin typeface="Agency FB" pitchFamily="34" charset="0"/>
              </a:rPr>
              <a:t>ICQ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V </a:t>
            </a:r>
            <a:r>
              <a:rPr lang="sk-SK" dirty="0">
                <a:latin typeface="Agency FB" pitchFamily="34" charset="0"/>
              </a:rPr>
              <a:t>tom čase to bol ešte neznámy </a:t>
            </a:r>
            <a:r>
              <a:rPr lang="sk-SK" dirty="0" smtClean="0">
                <a:latin typeface="Agency FB" pitchFamily="34" charset="0"/>
              </a:rPr>
              <a:t>produkt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gency FB" pitchFamily="34" charset="0"/>
              </a:rPr>
              <a:t>Dnes je počet používateľov viac ako </a:t>
            </a:r>
            <a:r>
              <a:rPr lang="sk-SK" dirty="0">
                <a:latin typeface="Agency FB" pitchFamily="34" charset="0"/>
              </a:rPr>
              <a:t>250 </a:t>
            </a:r>
            <a:r>
              <a:rPr lang="sk-SK" dirty="0" smtClean="0">
                <a:latin typeface="Agency FB" pitchFamily="34" charset="0"/>
              </a:rPr>
              <a:t>miliónov</a:t>
            </a:r>
            <a:endParaRPr lang="sk-SK" dirty="0">
              <a:latin typeface="Agency FB" pitchFamily="34" charset="0"/>
            </a:endParaRPr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60px-ICQ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15074" cy="2571744"/>
          </a:xfrm>
        </p:spPr>
      </p:pic>
      <p:pic>
        <p:nvPicPr>
          <p:cNvPr id="5" name="Obrázok 4" descr="icq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4143372" cy="4286256"/>
          </a:xfrm>
          <a:prstGeom prst="rect">
            <a:avLst/>
          </a:prstGeom>
        </p:spPr>
      </p:pic>
      <p:pic>
        <p:nvPicPr>
          <p:cNvPr id="6" name="Obrázok 5" descr="icq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933700"/>
            <a:ext cx="4953000" cy="3924300"/>
          </a:xfrm>
          <a:prstGeom prst="rect">
            <a:avLst/>
          </a:prstGeom>
        </p:spPr>
      </p:pic>
      <p:pic>
        <p:nvPicPr>
          <p:cNvPr id="7" name="Obrázok 6" descr="69f58067e220dd7551f431554e23a07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42" y="0"/>
            <a:ext cx="2928958" cy="2928958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Skype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err="1" smtClean="0">
                <a:latin typeface="Agency FB" pitchFamily="34" charset="0"/>
              </a:rPr>
              <a:t>Skype</a:t>
            </a:r>
            <a:r>
              <a:rPr lang="sk-SK" sz="2800" dirty="0" smtClean="0">
                <a:latin typeface="Agency FB" pitchFamily="34" charset="0"/>
              </a:rPr>
              <a:t> je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komunikačný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peer-to-peer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program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Umožňujúci prevádzkovať internetovú telefóniu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Autormi sú </a:t>
            </a:r>
            <a:r>
              <a:rPr lang="sk-SK" sz="2800" dirty="0" err="1" smtClean="0">
                <a:latin typeface="Agency FB" pitchFamily="34" charset="0"/>
              </a:rPr>
              <a:t>Niklas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Zennström</a:t>
            </a:r>
            <a:r>
              <a:rPr lang="sk-SK" sz="2800" dirty="0" smtClean="0">
                <a:latin typeface="Agency FB" pitchFamily="34" charset="0"/>
              </a:rPr>
              <a:t> a </a:t>
            </a:r>
            <a:r>
              <a:rPr lang="sk-SK" sz="2800" dirty="0" err="1" smtClean="0">
                <a:latin typeface="Agency FB" pitchFamily="34" charset="0"/>
              </a:rPr>
              <a:t>Janus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Friis</a:t>
            </a:r>
            <a:endParaRPr lang="sk-SK" sz="28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Umožňuje hlasovú komunikáciu medzi jeho užívateľmi podobne ako cez klasický telefón, ako aj iné služby napr. posielanie textových správ</a:t>
            </a:r>
          </a:p>
          <a:p>
            <a:pPr>
              <a:buFont typeface="Wingdings" pitchFamily="2" charset="2"/>
              <a:buChar char="Ø"/>
            </a:pPr>
            <a:endParaRPr lang="sk-SK" sz="2800" dirty="0">
              <a:latin typeface="Agency FB" pitchFamily="34" charset="0"/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windows-sky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3429000"/>
          </a:xfrm>
        </p:spPr>
      </p:pic>
      <p:pic>
        <p:nvPicPr>
          <p:cNvPr id="5" name="Obrázok 4" descr="4_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00628" cy="3429000"/>
          </a:xfrm>
          <a:prstGeom prst="rect">
            <a:avLst/>
          </a:prstGeom>
        </p:spPr>
      </p:pic>
      <p:pic>
        <p:nvPicPr>
          <p:cNvPr id="6" name="Obrázok 5" descr="skype_final_1_211118497858_640x360.jpg"/>
          <p:cNvPicPr>
            <a:picLocks noChangeAspect="1"/>
          </p:cNvPicPr>
          <p:nvPr/>
        </p:nvPicPr>
        <p:blipFill>
          <a:blip r:embed="rId4"/>
          <a:srcRect l="16406" r="19140"/>
          <a:stretch>
            <a:fillRect/>
          </a:stretch>
        </p:blipFill>
        <p:spPr>
          <a:xfrm>
            <a:off x="5000628" y="3429000"/>
            <a:ext cx="4143372" cy="3429000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Twitter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err="1" smtClean="0">
                <a:latin typeface="Agency FB" pitchFamily="34" charset="0"/>
              </a:rPr>
              <a:t>Twitter</a:t>
            </a:r>
            <a:r>
              <a:rPr lang="sk-SK" sz="2800" dirty="0" smtClean="0">
                <a:latin typeface="Agency FB" pitchFamily="34" charset="0"/>
              </a:rPr>
              <a:t> je internetová stránka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Vlastní ju spoločnosť </a:t>
            </a:r>
            <a:r>
              <a:rPr lang="sk-SK" sz="2800" dirty="0" err="1" smtClean="0">
                <a:latin typeface="Agency FB" pitchFamily="34" charset="0"/>
              </a:rPr>
              <a:t>Twitter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Inc</a:t>
            </a:r>
            <a:r>
              <a:rPr lang="sk-SK" sz="2800" dirty="0" smtClean="0">
                <a:latin typeface="Agency FB" pitchFamily="34" charset="0"/>
              </a:rPr>
              <a:t>, ktorá ponúka sociálne siete a </a:t>
            </a:r>
            <a:r>
              <a:rPr lang="sk-SK" sz="2800" dirty="0" err="1" smtClean="0">
                <a:latin typeface="Agency FB" pitchFamily="34" charset="0"/>
              </a:rPr>
              <a:t>mikroblogovacie</a:t>
            </a:r>
            <a:r>
              <a:rPr lang="sk-SK" sz="2800" dirty="0" smtClean="0">
                <a:latin typeface="Agency FB" pitchFamily="34" charset="0"/>
              </a:rPr>
              <a:t> služby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gency FB" pitchFamily="34" charset="0"/>
              </a:rPr>
              <a:t>Umožňujúce svojim užívateľom posielať a čítať správy ostatných používateľov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err="1" smtClean="0">
                <a:latin typeface="Agency FB" pitchFamily="34" charset="0"/>
              </a:rPr>
              <a:t>Tweety</a:t>
            </a:r>
            <a:r>
              <a:rPr lang="sk-SK" sz="2800" dirty="0" smtClean="0">
                <a:latin typeface="Agency FB" pitchFamily="34" charset="0"/>
              </a:rPr>
              <a:t> sú textové príspevky do 140 znakov zobrazených na užívateľskom profile = </a:t>
            </a:r>
            <a:r>
              <a:rPr lang="sk-SK" sz="2800" dirty="0" err="1" smtClean="0">
                <a:latin typeface="Agency FB" pitchFamily="34" charset="0"/>
              </a:rPr>
              <a:t>mikro</a:t>
            </a:r>
            <a:r>
              <a:rPr lang="sk-SK" sz="2800" dirty="0" smtClean="0">
                <a:latin typeface="Agency FB" pitchFamily="34" charset="0"/>
              </a:rPr>
              <a:t> </a:t>
            </a:r>
            <a:r>
              <a:rPr lang="sk-SK" sz="2800" dirty="0" err="1" smtClean="0">
                <a:latin typeface="Agency FB" pitchFamily="34" charset="0"/>
              </a:rPr>
              <a:t>blogu</a:t>
            </a:r>
            <a:endParaRPr lang="sk-SK" sz="28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dirty="0">
              <a:latin typeface="Agency FB" pitchFamily="34" charset="0"/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501090" y="6143644"/>
            <a:ext cx="64291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14875"/>
            <a:ext cx="2143125" cy="2143125"/>
          </a:xfrm>
        </p:spPr>
      </p:pic>
      <p:pic>
        <p:nvPicPr>
          <p:cNvPr id="5" name="Obrázok 4" descr="twitter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7143768" cy="6858000"/>
          </a:xfrm>
          <a:prstGeom prst="rect">
            <a:avLst/>
          </a:prstGeom>
        </p:spPr>
      </p:pic>
      <p:pic>
        <p:nvPicPr>
          <p:cNvPr id="6" name="Obrázok 5" descr="Twitter-storm-against-fos-008.jpg"/>
          <p:cNvPicPr>
            <a:picLocks noChangeAspect="1"/>
          </p:cNvPicPr>
          <p:nvPr/>
        </p:nvPicPr>
        <p:blipFill>
          <a:blip r:embed="rId4"/>
          <a:srcRect l="3260" r="13587"/>
          <a:stretch>
            <a:fillRect/>
          </a:stretch>
        </p:blipFill>
        <p:spPr>
          <a:xfrm>
            <a:off x="0" y="0"/>
            <a:ext cx="3643338" cy="2628900"/>
          </a:xfrm>
          <a:prstGeom prst="rect">
            <a:avLst/>
          </a:prstGeom>
        </p:spPr>
      </p:pic>
      <p:pic>
        <p:nvPicPr>
          <p:cNvPr id="7" name="Obrázok 6" descr="new_bi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571744"/>
            <a:ext cx="2285984" cy="2052637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266</Words>
  <Application>Microsoft Office PowerPoint</Application>
  <PresentationFormat>Prezentácia na obrazovke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Sociálne siete</vt:lpstr>
      <vt:lpstr>Obsah</vt:lpstr>
      <vt:lpstr>Snímka 3</vt:lpstr>
      <vt:lpstr>ICQ</vt:lpstr>
      <vt:lpstr>Snímka 5</vt:lpstr>
      <vt:lpstr>Skype</vt:lpstr>
      <vt:lpstr>Snímka 7</vt:lpstr>
      <vt:lpstr>Twitter</vt:lpstr>
      <vt:lpstr>Snímka 9</vt:lpstr>
      <vt:lpstr>Facebook</vt:lpstr>
      <vt:lpstr>Snímka 11</vt:lpstr>
      <vt:lpstr>Snímka 12</vt:lpstr>
      <vt:lpstr>Snímka 13</vt:lpstr>
      <vt:lpstr>Snímka 14</vt:lpstr>
      <vt:lpstr>Snímka 15</vt:lpstr>
      <vt:lpstr>Riziká Facebooku</vt:lpstr>
      <vt:lpstr>Snímka 17</vt:lpstr>
      <vt:lpstr>ĎAKUJEM ZA POZORNOSŤ 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Sociálne siete</dc:title>
  <dc:creator>Milan Húska</dc:creator>
  <cp:lastModifiedBy>Milan Húska</cp:lastModifiedBy>
  <cp:revision>13</cp:revision>
  <dcterms:created xsi:type="dcterms:W3CDTF">2013-05-06T14:50:59Z</dcterms:created>
  <dcterms:modified xsi:type="dcterms:W3CDTF">2013-05-29T08:41:16Z</dcterms:modified>
</cp:coreProperties>
</file>